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76" autoAdjust="0"/>
  </p:normalViewPr>
  <p:slideViewPr>
    <p:cSldViewPr>
      <p:cViewPr varScale="1">
        <p:scale>
          <a:sx n="48" d="100"/>
          <a:sy n="48" d="100"/>
        </p:scale>
        <p:origin x="-11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2AD1CD-04A6-4103-8821-859152980406}" type="datetimeFigureOut">
              <a:rPr lang="es-ES" smtClean="0"/>
              <a:pPr/>
              <a:t>30/10/2012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3C991-9299-430F-8DA8-626F4135B03F}"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843C991-9299-430F-8DA8-626F4135B03F}" type="slidenum">
              <a:rPr lang="es-ES" smtClean="0"/>
              <a:pPr/>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C873F5E-16BC-4C7A-B49C-2FEC77F8D84D}" type="datetimeFigureOut">
              <a:rPr lang="es-ES" smtClean="0"/>
              <a:pPr/>
              <a:t>30/10/2012</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7EA9A82D-678B-4A40-96D7-FB547756EAF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C873F5E-16BC-4C7A-B49C-2FEC77F8D84D}" type="datetimeFigureOut">
              <a:rPr lang="es-ES" smtClean="0"/>
              <a:pPr/>
              <a:t>30/10/2012</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C873F5E-16BC-4C7A-B49C-2FEC77F8D84D}" type="datetimeFigureOut">
              <a:rPr lang="es-ES" smtClean="0"/>
              <a:pPr/>
              <a:t>30/10/2012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EA9A82D-678B-4A40-96D7-FB547756EAF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C873F5E-16BC-4C7A-B49C-2FEC77F8D84D}" type="datetimeFigureOut">
              <a:rPr lang="es-ES" smtClean="0"/>
              <a:pPr/>
              <a:t>30/10/2012</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7EA9A82D-678B-4A40-96D7-FB547756EAF3}"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C873F5E-16BC-4C7A-B49C-2FEC77F8D84D}" type="datetimeFigureOut">
              <a:rPr lang="es-ES" smtClean="0"/>
              <a:pPr/>
              <a:t>30/10/2012</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EA9A82D-678B-4A40-96D7-FB547756EAF3}"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Teoría  de la imagen</a:t>
            </a:r>
            <a:endParaRPr lang="es-ES" dirty="0"/>
          </a:p>
        </p:txBody>
      </p:sp>
      <p:sp>
        <p:nvSpPr>
          <p:cNvPr id="3" name="2 Subtítulo"/>
          <p:cNvSpPr>
            <a:spLocks noGrp="1"/>
          </p:cNvSpPr>
          <p:nvPr>
            <p:ph type="subTitle" idx="1"/>
          </p:nvPr>
        </p:nvSpPr>
        <p:spPr/>
        <p:txBody>
          <a:bodyPr/>
          <a:lstStyle/>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429124" y="1928802"/>
            <a:ext cx="4518862" cy="323851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3" name="2 Marcador de contenido"/>
          <p:cNvSpPr>
            <a:spLocks noGrp="1"/>
          </p:cNvSpPr>
          <p:nvPr>
            <p:ph idx="1"/>
          </p:nvPr>
        </p:nvSpPr>
        <p:spPr>
          <a:xfrm>
            <a:off x="0" y="1428736"/>
            <a:ext cx="4857784" cy="4162250"/>
          </a:xfrm>
        </p:spPr>
        <p:txBody>
          <a:bodyPr>
            <a:normAutofit/>
          </a:bodyPr>
          <a:lstStyle/>
          <a:p>
            <a:pPr algn="just"/>
            <a:r>
              <a:rPr lang="es-ES" dirty="0" smtClean="0"/>
              <a:t>Selecciona una </a:t>
            </a:r>
            <a:r>
              <a:rPr lang="es-ES" i="1" dirty="0" smtClean="0"/>
              <a:t>imagen mediática o de arte. </a:t>
            </a:r>
            <a:endParaRPr lang="es-ES" dirty="0" smtClean="0"/>
          </a:p>
          <a:p>
            <a:pPr algn="just"/>
            <a:r>
              <a:rPr lang="es-ES" dirty="0" smtClean="0"/>
              <a:t>Consulta a tu tutor acerca de la pertinencia de la selección.  </a:t>
            </a:r>
          </a:p>
          <a:p>
            <a:pPr algn="just"/>
            <a:r>
              <a:rPr lang="es-ES" dirty="0" smtClean="0"/>
              <a:t>Analiza la imagen seleccionada aplicando el </a:t>
            </a:r>
            <a:r>
              <a:rPr lang="es-ES" i="1" dirty="0" smtClean="0"/>
              <a:t>esquema de iconografía de </a:t>
            </a:r>
            <a:r>
              <a:rPr lang="es-ES" i="1" dirty="0" err="1" smtClean="0"/>
              <a:t>Panofsky</a:t>
            </a:r>
            <a:r>
              <a:rPr lang="es-ES" i="1" dirty="0" smtClean="0"/>
              <a:t>. </a:t>
            </a:r>
            <a:endParaRPr lang="es-ES" dirty="0" smtClean="0"/>
          </a:p>
          <a:p>
            <a:endParaRPr lang="es-ES" dirty="0"/>
          </a:p>
        </p:txBody>
      </p:sp>
      <p:sp>
        <p:nvSpPr>
          <p:cNvPr id="2" name="1 Título"/>
          <p:cNvSpPr>
            <a:spLocks noGrp="1"/>
          </p:cNvSpPr>
          <p:nvPr>
            <p:ph type="title"/>
          </p:nvPr>
        </p:nvSpPr>
        <p:spPr>
          <a:xfrm>
            <a:off x="357158" y="142852"/>
            <a:ext cx="8229600" cy="939784"/>
          </a:xfrm>
        </p:spPr>
        <p:txBody>
          <a:bodyPr/>
          <a:lstStyle/>
          <a:p>
            <a:r>
              <a:rPr lang="es-ES" dirty="0" smtClean="0"/>
              <a:t>Tema 1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428596" y="571480"/>
            <a:ext cx="8215370" cy="54591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r>
              <a:rPr lang="es-ES" dirty="0" smtClean="0"/>
              <a:t>A la imagen seleccionada la voy a someter al análisis iconográfico. </a:t>
            </a:r>
          </a:p>
          <a:p>
            <a:pPr indent="457200" algn="just"/>
            <a:r>
              <a:rPr lang="es-ES" dirty="0" smtClean="0"/>
              <a:t>El primer nivel del análisis es el pre-iconográfico, en este podemos decir de la  imagen nos muestra a un hombre con túnica en un bote pescando pelotas de futbol como si fueran peces. </a:t>
            </a:r>
          </a:p>
          <a:p>
            <a:pPr indent="457200" algn="just"/>
            <a:r>
              <a:rPr lang="es-ES" dirty="0" smtClean="0"/>
              <a:t>En el análisis iconográficos propiamente dicho hablare de la imagen y  pero específicamente de lo que hay en detrás de ella. Esta imagen hace referencia a un hecho bíblico donde Pedro estaba realizando un día de pesca. También representa el futbol caracterizado por el futbolista Francesco Totti. Todos conocemos que este hecho bíblico que hace referencia a un milagro que dios le hizo a Pedro ya que este intento pescar toda la noche y no pudo sino  hasta que dios le concedió ese milagro. Considero que este futbolista ha hecho milagros en el futbol ya que es un gran hacedor de goles. </a:t>
            </a:r>
          </a:p>
          <a:p>
            <a:pPr indent="457200" algn="just"/>
            <a:r>
              <a:rPr lang="es-ES" dirty="0" smtClean="0"/>
              <a:t>Para el tercer grupo, considero mencionar que esta campaña publicitaria fue realizada por ocho deportistas reconocidos a nivel mundial, la creo la agencia 1861 United y la campaña de Sky sports en Italia. Se pretende mostrar que los milagros en los deportes existe pero si se usan los implementos de la marca Sky sports. </a:t>
            </a:r>
          </a:p>
          <a:p>
            <a:pPr marL="0" marR="0" lvl="0" indent="450850" algn="just" defTabSz="914400" rtl="0" eaLnBrk="0" fontAlgn="base" latinLnBrk="0" hangingPunct="0">
              <a:lnSpc>
                <a:spcPct val="15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44" y="1142984"/>
            <a:ext cx="4286280" cy="4525963"/>
          </a:xfrm>
        </p:spPr>
        <p:txBody>
          <a:bodyPr>
            <a:normAutofit/>
          </a:bodyPr>
          <a:lstStyle/>
          <a:p>
            <a:pPr algn="just"/>
            <a:r>
              <a:rPr lang="es-ES" dirty="0" smtClean="0"/>
              <a:t>Realiza registros fotográficos de signos y símbolos de </a:t>
            </a:r>
            <a:r>
              <a:rPr lang="es-ES" dirty="0" err="1" smtClean="0"/>
              <a:t>graffitis</a:t>
            </a:r>
            <a:r>
              <a:rPr lang="es-ES" dirty="0" smtClean="0"/>
              <a:t> de murales urbanos y analízalos de acuerdo al marco teórico. Envía el trabajo para corregir en pantalla a tu tutor. Límite 200 palabras.</a:t>
            </a:r>
          </a:p>
          <a:p>
            <a:endParaRPr lang="es-ES" dirty="0"/>
          </a:p>
        </p:txBody>
      </p:sp>
      <p:sp>
        <p:nvSpPr>
          <p:cNvPr id="2" name="1 Título"/>
          <p:cNvSpPr>
            <a:spLocks noGrp="1"/>
          </p:cNvSpPr>
          <p:nvPr>
            <p:ph type="title"/>
          </p:nvPr>
        </p:nvSpPr>
        <p:spPr>
          <a:xfrm>
            <a:off x="428596" y="0"/>
            <a:ext cx="8229600" cy="1143000"/>
          </a:xfrm>
        </p:spPr>
        <p:txBody>
          <a:bodyPr/>
          <a:lstStyle/>
          <a:p>
            <a:r>
              <a:rPr lang="es-ES" dirty="0" smtClean="0"/>
              <a:t>Tema 2</a:t>
            </a:r>
            <a:endParaRPr lang="es-ES" dirty="0"/>
          </a:p>
        </p:txBody>
      </p:sp>
      <p:pic>
        <p:nvPicPr>
          <p:cNvPr id="4" name="Picture 2"/>
          <p:cNvPicPr>
            <a:picLocks noChangeAspect="1" noChangeArrowheads="1"/>
          </p:cNvPicPr>
          <p:nvPr/>
        </p:nvPicPr>
        <p:blipFill>
          <a:blip r:embed="rId2" cstate="print"/>
          <a:srcRect/>
          <a:stretch>
            <a:fillRect/>
          </a:stretch>
        </p:blipFill>
        <p:spPr bwMode="auto">
          <a:xfrm>
            <a:off x="4286248" y="1571612"/>
            <a:ext cx="4572031" cy="342902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57158" y="357166"/>
            <a:ext cx="8358246" cy="5078313"/>
          </a:xfrm>
          <a:prstGeom prst="rect">
            <a:avLst/>
          </a:prstGeom>
        </p:spPr>
        <p:txBody>
          <a:bodyPr wrap="square">
            <a:spAutoFit/>
          </a:bodyPr>
          <a:lstStyle/>
          <a:p>
            <a:pPr indent="457200" algn="just"/>
            <a:r>
              <a:rPr lang="es-ES" dirty="0" smtClean="0"/>
              <a:t>En la imagen seleccionada se puede observar diversos elementos, a los cuales analizare teniendo en cuenta  símbolo y signo.  El primero significa asociar, juntar y es la unión de los elementos gráficos y un contenido. Y el segundo según Saussure es la combinación de un concepto y la imagen acústica.</a:t>
            </a:r>
          </a:p>
          <a:p>
            <a:pPr indent="457200" algn="just"/>
            <a:r>
              <a:rPr lang="es-ES" dirty="0" smtClean="0"/>
              <a:t>Comenzare comentando lo que se observa en la imagen, es un mural de un local bailable. En un baile se puede observar alegría, diversión, fiesta, etc. Y en cierto modo yo eso lo puedo asociar claramente en el mural, ya que este representa un juego, el ajedrez y todo juego es sinónimo de lo ya nombrado.  Se acentúa todo esto con el gran colorido que presenta todo el mural. </a:t>
            </a:r>
          </a:p>
          <a:p>
            <a:pPr indent="457200" algn="just"/>
            <a:r>
              <a:rPr lang="es-ES" dirty="0" smtClean="0"/>
              <a:t>En el mural se puede ver diversas piezas como lo son  el rey, la reina, el caballo, la torre, piezas tiradas y el sol y la luna.  Tanto el rey como la reina yo los asocio con las personas a las que asisten a este baile, el sol y la luna simbolizan las fiestas tanto de día como de noche y en sí todo el mural simboliza  los eventos que se realizan en ese lugar.  Con el nombre </a:t>
            </a:r>
            <a:r>
              <a:rPr lang="es-ES" i="1" dirty="0" smtClean="0"/>
              <a:t>Jaque mate</a:t>
            </a:r>
            <a:r>
              <a:rPr lang="es-ES" dirty="0" smtClean="0"/>
              <a:t> se hace referencia al juego, a la diversión, todo gira en torno a eso. </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1142984"/>
            <a:ext cx="5786478" cy="4525963"/>
          </a:xfrm>
        </p:spPr>
        <p:txBody>
          <a:bodyPr/>
          <a:lstStyle/>
          <a:p>
            <a:pPr algn="just"/>
            <a:r>
              <a:rPr lang="es-ES" dirty="0" smtClean="0"/>
              <a:t>Selecciona un objeto tridimensional kitsch (</a:t>
            </a:r>
            <a:r>
              <a:rPr lang="es-ES" i="1" dirty="0" smtClean="0"/>
              <a:t>no </a:t>
            </a:r>
            <a:r>
              <a:rPr lang="es-ES" dirty="0" smtClean="0"/>
              <a:t>una fotografía de un objeto) y analízalo según los conceptos de Abraham Moles. Envía tu trabajo a tu tutor en un archivo Word en hasta 200 palabras del registro fotográfico.</a:t>
            </a:r>
          </a:p>
          <a:p>
            <a:pPr>
              <a:buNone/>
            </a:pPr>
            <a:endParaRPr lang="es-ES" dirty="0" smtClean="0"/>
          </a:p>
        </p:txBody>
      </p:sp>
      <p:sp>
        <p:nvSpPr>
          <p:cNvPr id="2" name="1 Título"/>
          <p:cNvSpPr>
            <a:spLocks noGrp="1"/>
          </p:cNvSpPr>
          <p:nvPr>
            <p:ph type="title"/>
          </p:nvPr>
        </p:nvSpPr>
        <p:spPr>
          <a:xfrm>
            <a:off x="357158" y="0"/>
            <a:ext cx="8229600" cy="1143000"/>
          </a:xfrm>
        </p:spPr>
        <p:txBody>
          <a:bodyPr/>
          <a:lstStyle/>
          <a:p>
            <a:r>
              <a:rPr lang="es-ES" dirty="0" smtClean="0"/>
              <a:t>Tema 3 </a:t>
            </a:r>
            <a:endParaRPr lang="es-ES" dirty="0"/>
          </a:p>
        </p:txBody>
      </p:sp>
      <p:pic>
        <p:nvPicPr>
          <p:cNvPr id="4" name="Picture 2" descr="C:\Users\Equipo\Desktop\4340202.jpg"/>
          <p:cNvPicPr>
            <a:picLocks noChangeAspect="1" noChangeArrowheads="1"/>
          </p:cNvPicPr>
          <p:nvPr/>
        </p:nvPicPr>
        <p:blipFill>
          <a:blip r:embed="rId2" cstate="print"/>
          <a:srcRect/>
          <a:stretch>
            <a:fillRect/>
          </a:stretch>
        </p:blipFill>
        <p:spPr bwMode="auto">
          <a:xfrm>
            <a:off x="6072198" y="1714488"/>
            <a:ext cx="2928958" cy="412983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57158" y="714356"/>
            <a:ext cx="84296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Calibri" pitchFamily="34" charset="0"/>
                <a:cs typeface="Arial" pitchFamily="34" charset="0"/>
              </a:rPr>
              <a:t>Pensando en la frase con la que se comienza el tema 3, pasar gato por liebre, considero que la imagen que seleccione lo demuestra claramente. Digo esto porque es una galería que se ve re fina, con gran clase, y en esta exposición se pude ver unas obras que en vez de exaltar todo lo nombrado lo opaca, llevando esa fineza a lo grotesco, grosero y hasta un poco vulgar. </a:t>
            </a:r>
            <a:endParaRPr kumimoji="0" lang="es-ES" b="0" i="0" u="none" strike="noStrike" cap="none" normalizeH="0" baseline="0" dirty="0" smtClean="0">
              <a:ln>
                <a:noFill/>
              </a:ln>
              <a:solidFill>
                <a:schemeClr val="tx1"/>
              </a:solidFill>
              <a:effectLst/>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ea typeface="Calibri" pitchFamily="34" charset="0"/>
                <a:cs typeface="Arial" pitchFamily="34" charset="0"/>
              </a:rPr>
              <a:t>Tal y como dice Abraham Moles el kitsch está caracterizado por grandes factores, en este caso prima la gran exageración de curvas que se le da con las caras de muñecas. La figura con la que se parte, la cruz latina, cargada de líneas se ve estropeadas por esas caras. Hasta se puede tomar esto como una burla a los temas religiosos. </a:t>
            </a:r>
          </a:p>
          <a:p>
            <a:pPr marL="0" marR="0" lvl="0" indent="450850" algn="just" defTabSz="914400" rtl="0" eaLnBrk="0" fontAlgn="base" latinLnBrk="0" hangingPunct="0">
              <a:lnSpc>
                <a:spcPct val="100000"/>
              </a:lnSpc>
              <a:spcBef>
                <a:spcPct val="0"/>
              </a:spcBef>
              <a:spcAft>
                <a:spcPct val="0"/>
              </a:spcAft>
              <a:buClrTx/>
              <a:buSzTx/>
              <a:buFontTx/>
              <a:buNone/>
              <a:tabLst/>
            </a:pPr>
            <a:r>
              <a:rPr lang="es-ES" dirty="0" smtClean="0"/>
              <a:t>Para mucha gente, es un símbolo de gran respeto, de admiración y de gran devoción.  Pero al verlo representado así todos esos valores decaen, se ven destruidos por esa vulgaridad que simplemente se encarga de rebajar todo lo que esta figura representa.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683</TotalTime>
  <Words>761</Words>
  <Application>Microsoft Office PowerPoint</Application>
  <PresentationFormat>Presentación en pantalla (4:3)</PresentationFormat>
  <Paragraphs>20</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Concurrencia</vt:lpstr>
      <vt:lpstr>Teoría  de la imagen</vt:lpstr>
      <vt:lpstr>Tema 1 </vt:lpstr>
      <vt:lpstr>Diapositiva 3</vt:lpstr>
      <vt:lpstr>Tema 2</vt:lpstr>
      <vt:lpstr>Diapositiva 5</vt:lpstr>
      <vt:lpstr>Tema 3 </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3</dc:title>
  <dc:creator>Equipo</dc:creator>
  <cp:lastModifiedBy>Admin</cp:lastModifiedBy>
  <cp:revision>7</cp:revision>
  <dcterms:created xsi:type="dcterms:W3CDTF">2011-11-11T19:21:47Z</dcterms:created>
  <dcterms:modified xsi:type="dcterms:W3CDTF">2012-10-30T23:18:49Z</dcterms:modified>
</cp:coreProperties>
</file>